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51"/>
  </p:notesMasterIdLst>
  <p:sldIdLst>
    <p:sldId id="256" r:id="rId2"/>
    <p:sldId id="497" r:id="rId3"/>
    <p:sldId id="508" r:id="rId4"/>
    <p:sldId id="404" r:id="rId5"/>
    <p:sldId id="468" r:id="rId6"/>
    <p:sldId id="512" r:id="rId7"/>
    <p:sldId id="402" r:id="rId8"/>
    <p:sldId id="489" r:id="rId9"/>
    <p:sldId id="485" r:id="rId10"/>
    <p:sldId id="486" r:id="rId11"/>
    <p:sldId id="487" r:id="rId12"/>
    <p:sldId id="502" r:id="rId13"/>
    <p:sldId id="513" r:id="rId14"/>
    <p:sldId id="401" r:id="rId15"/>
    <p:sldId id="413" r:id="rId16"/>
    <p:sldId id="492" r:id="rId17"/>
    <p:sldId id="406" r:id="rId18"/>
    <p:sldId id="411" r:id="rId19"/>
    <p:sldId id="457" r:id="rId20"/>
    <p:sldId id="458" r:id="rId21"/>
    <p:sldId id="518" r:id="rId22"/>
    <p:sldId id="407" r:id="rId23"/>
    <p:sldId id="459" r:id="rId24"/>
    <p:sldId id="460" r:id="rId25"/>
    <p:sldId id="519" r:id="rId26"/>
    <p:sldId id="464" r:id="rId27"/>
    <p:sldId id="509" r:id="rId28"/>
    <p:sldId id="514" r:id="rId29"/>
    <p:sldId id="465" r:id="rId30"/>
    <p:sldId id="520" r:id="rId31"/>
    <p:sldId id="466" r:id="rId32"/>
    <p:sldId id="510" r:id="rId33"/>
    <p:sldId id="517" r:id="rId34"/>
    <p:sldId id="515" r:id="rId35"/>
    <p:sldId id="474" r:id="rId36"/>
    <p:sldId id="473" r:id="rId37"/>
    <p:sldId id="475" r:id="rId38"/>
    <p:sldId id="476" r:id="rId39"/>
    <p:sldId id="477" r:id="rId40"/>
    <p:sldId id="478" r:id="rId41"/>
    <p:sldId id="479" r:id="rId42"/>
    <p:sldId id="511" r:id="rId43"/>
    <p:sldId id="516" r:id="rId44"/>
    <p:sldId id="480" r:id="rId45"/>
    <p:sldId id="490" r:id="rId46"/>
    <p:sldId id="491" r:id="rId47"/>
    <p:sldId id="414" r:id="rId48"/>
    <p:sldId id="498" r:id="rId49"/>
    <p:sldId id="461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7" autoAdjust="0"/>
    <p:restoredTop sz="72029" autoAdjust="0"/>
  </p:normalViewPr>
  <p:slideViewPr>
    <p:cSldViewPr snapToGrid="0" snapToObjects="1">
      <p:cViewPr varScale="1">
        <p:scale>
          <a:sx n="63" d="100"/>
          <a:sy n="63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46E41-547F-CB43-B9E1-099328E19FAB}" type="datetimeFigureOut">
              <a:rPr lang="en-US" smtClean="0"/>
              <a:t>2/10/14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92B67-E450-9B40-9E03-B96A2BA3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2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48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jH</a:t>
            </a:r>
            <a:endParaRPr lang="en-US" dirty="0" smtClean="0"/>
          </a:p>
          <a:p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43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95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5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56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5356B-5A50-5245-932F-4146B4887E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3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29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76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5356B-5A50-5245-932F-4146B4887E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34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02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66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083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251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573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93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815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86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748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378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198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843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57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386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175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649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566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44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4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ML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66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15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3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79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2B67-E450-9B40-9E03-B96A2BA3EF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0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7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8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3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01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5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0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3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0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4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5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0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B6328-A352-1D45-8D78-5A0BC4FC865E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E2867-FA2E-7748-85CC-5F79AB8D161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SESD 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388" y="5926340"/>
            <a:ext cx="1954611" cy="93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0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artoftpep.wikispaces.com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mlewis@psesd.org" TargetMode="External"/><Relationship Id="rId4" Type="http://schemas.openxmlformats.org/officeDocument/2006/relationships/hyperlink" Target="mailto:jhellwich@sumnersd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20" y="1067371"/>
            <a:ext cx="3250319" cy="3011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6730" y="1936377"/>
            <a:ext cx="4211470" cy="1664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</a:t>
            </a:r>
            <a:r>
              <a:rPr lang="en-US" dirty="0" smtClean="0">
                <a:latin typeface="American Typewriter"/>
                <a:cs typeface="American Typewriter"/>
              </a:rPr>
              <a:t>e Heart of TPEP: Learning Centered Conferencing 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4927"/>
            <a:ext cx="7364128" cy="19403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Michelle Lewis</a:t>
            </a:r>
          </a:p>
          <a:p>
            <a:r>
              <a:rPr lang="en-US" dirty="0" smtClean="0"/>
              <a:t>John </a:t>
            </a:r>
            <a:r>
              <a:rPr lang="en-US" dirty="0" err="1" smtClean="0"/>
              <a:t>Hellwich</a:t>
            </a:r>
            <a:endParaRPr lang="en-US" dirty="0" smtClean="0"/>
          </a:p>
          <a:p>
            <a:endParaRPr lang="en-US" dirty="0"/>
          </a:p>
          <a:p>
            <a:pPr algn="l"/>
            <a:r>
              <a:rPr lang="en-US" dirty="0">
                <a:solidFill>
                  <a:schemeClr val="tx1"/>
                </a:solidFill>
              </a:rPr>
              <a:t>http://</a:t>
            </a:r>
            <a:r>
              <a:rPr lang="en-US" dirty="0" err="1">
                <a:solidFill>
                  <a:schemeClr val="tx1"/>
                </a:solidFill>
              </a:rPr>
              <a:t>heartoftpep.wikispaces.com</a:t>
            </a:r>
            <a:r>
              <a:rPr lang="en-US" dirty="0">
                <a:solidFill>
                  <a:schemeClr val="tx1"/>
                </a:solidFill>
              </a:rPr>
              <a:t>/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040479"/>
            <a:ext cx="1834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merican Typewriter"/>
                <a:cs typeface="American Typewriter"/>
              </a:rPr>
              <a:t>TPEP</a:t>
            </a:r>
            <a:endParaRPr lang="en-US" sz="40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875487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person takes 5 minutes to share summary and connections to assumptions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189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Find </a:t>
            </a:r>
            <a:r>
              <a:rPr lang="en-US" dirty="0" smtClean="0"/>
              <a:t>someone from another group:</a:t>
            </a:r>
          </a:p>
          <a:p>
            <a:r>
              <a:rPr lang="en-US" dirty="0" smtClean="0"/>
              <a:t>Give them your playing card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is a new or intriguing idea you have heard this morning?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862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See you in 15 minutes!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981659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Apply principles of learning to TPEP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Identify the steps in a learning centered pre and post conference</a:t>
            </a:r>
          </a:p>
          <a:p>
            <a:r>
              <a:rPr lang="en-US" sz="2800" dirty="0" smtClean="0"/>
              <a:t>Analyze a lesson and identify effective levers </a:t>
            </a:r>
          </a:p>
          <a:p>
            <a:r>
              <a:rPr lang="en-US" sz="2800" dirty="0" smtClean="0"/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 Conference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Purpose is to </a:t>
            </a:r>
            <a:r>
              <a:rPr lang="en-US" sz="2800" b="1" dirty="0"/>
              <a:t>e</a:t>
            </a:r>
            <a:r>
              <a:rPr lang="en-US" sz="2800" b="1" dirty="0" smtClean="0"/>
              <a:t>levate the quality of the lesson</a:t>
            </a:r>
          </a:p>
          <a:p>
            <a:r>
              <a:rPr lang="en-US" sz="2800" b="1" dirty="0" smtClean="0"/>
              <a:t>One-on-one coaching session</a:t>
            </a:r>
          </a:p>
          <a:p>
            <a:r>
              <a:rPr lang="en-US" sz="2800" b="1" dirty="0"/>
              <a:t>Teach transferable skills that can be generalized across multiple </a:t>
            </a:r>
            <a:r>
              <a:rPr lang="en-US" sz="2800" b="1" dirty="0" smtClean="0"/>
              <a:t>lessons</a:t>
            </a:r>
          </a:p>
          <a:p>
            <a:r>
              <a:rPr lang="en-US" sz="2800" b="1" dirty="0" smtClean="0"/>
              <a:t>Focuses deeply on a lever</a:t>
            </a:r>
            <a:endParaRPr lang="en-US" sz="2800" b="1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601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makes a good lever?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Teacher possess… </a:t>
            </a:r>
          </a:p>
          <a:p>
            <a:pPr lvl="2">
              <a:buFont typeface="Wingdings" charset="2"/>
              <a:buChar char="v"/>
            </a:pPr>
            <a:r>
              <a:rPr lang="en-US" sz="2400" b="1" dirty="0" smtClean="0"/>
              <a:t>skill </a:t>
            </a:r>
          </a:p>
          <a:p>
            <a:pPr lvl="2">
              <a:buFont typeface="Wingdings" charset="2"/>
              <a:buChar char="v"/>
            </a:pPr>
            <a:r>
              <a:rPr lang="en-US" sz="2400" b="1" dirty="0"/>
              <a:t>r</a:t>
            </a:r>
            <a:r>
              <a:rPr lang="en-US" sz="2400" b="1" dirty="0" smtClean="0"/>
              <a:t>esources </a:t>
            </a:r>
          </a:p>
          <a:p>
            <a:pPr lvl="2">
              <a:buFont typeface="Wingdings" charset="2"/>
              <a:buChar char="v"/>
            </a:pPr>
            <a:r>
              <a:rPr lang="en-US" b="1" dirty="0"/>
              <a:t>k</a:t>
            </a:r>
            <a:r>
              <a:rPr lang="en-US" sz="2400" b="1" dirty="0" smtClean="0"/>
              <a:t>nowledge </a:t>
            </a:r>
          </a:p>
          <a:p>
            <a:pPr marL="577850" lvl="2" indent="0">
              <a:buNone/>
            </a:pPr>
            <a:r>
              <a:rPr lang="en-US" sz="2400" b="1" dirty="0" smtClean="0"/>
              <a:t>	…. to implement the strategy tomorrow</a:t>
            </a:r>
          </a:p>
          <a:p>
            <a:r>
              <a:rPr lang="en-US" sz="2400" b="1" dirty="0" smtClean="0"/>
              <a:t>Can be generalized across multiple lessons and content areas </a:t>
            </a:r>
          </a:p>
          <a:p>
            <a:r>
              <a:rPr lang="en-US" sz="2400" b="1" dirty="0" smtClean="0"/>
              <a:t>There </a:t>
            </a:r>
            <a:r>
              <a:rPr lang="en-US" sz="2400" b="1" dirty="0"/>
              <a:t>are often several possible levers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100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lever?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partner, consider this list. Circle any that meet the criteria for a lever.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90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Lesson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Review lesson plan</a:t>
            </a:r>
          </a:p>
          <a:p>
            <a:r>
              <a:rPr lang="en-US" sz="2800" b="1" dirty="0" smtClean="0"/>
              <a:t>Identify potential levers</a:t>
            </a:r>
          </a:p>
          <a:p>
            <a:r>
              <a:rPr lang="en-US" sz="2800" b="1" dirty="0" smtClean="0"/>
              <a:t>Which ONE would you select? What is your rationale?</a:t>
            </a:r>
          </a:p>
        </p:txBody>
      </p:sp>
    </p:spTree>
    <p:extLst>
      <p:ext uri="{BB962C8B-B14F-4D97-AF65-F5344CB8AC3E}">
        <p14:creationId xmlns:p14="http://schemas.microsoft.com/office/powerpoint/2010/main" val="187882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>
                <a:latin typeface="Franklin Gothic Medium" pitchFamily="34" charset="0"/>
              </a:rPr>
              <a:t/>
            </a:r>
            <a:br>
              <a:rPr lang="en-US" sz="4000" dirty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>
                <a:latin typeface="Franklin Gothic Medium" pitchFamily="34" charset="0"/>
              </a:rPr>
              <a:t/>
            </a:r>
            <a:br>
              <a:rPr lang="en-US" sz="4000" dirty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>Pre Conference Lever</a:t>
            </a:r>
            <a:r>
              <a:rPr lang="en-US" sz="4000" dirty="0">
                <a:latin typeface="Franklin Gothic Medium" pitchFamily="34" charset="0"/>
              </a:rPr>
              <a:t/>
            </a:r>
            <a:br>
              <a:rPr lang="en-US" sz="4000" dirty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>
                <a:latin typeface="Franklin Gothic Medium" pitchFamily="34" charset="0"/>
              </a:rPr>
              <a:t/>
            </a:r>
            <a:br>
              <a:rPr lang="en-US" sz="4000" dirty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>
                <a:latin typeface="Franklin Gothic Medium" pitchFamily="34" charset="0"/>
              </a:rPr>
              <a:t/>
            </a:r>
            <a:br>
              <a:rPr lang="en-US" sz="4000" dirty="0">
                <a:latin typeface="Franklin Gothic Medium" pitchFamily="34" charset="0"/>
              </a:rPr>
            </a:br>
            <a:endParaRPr lang="en-US" sz="4000" dirty="0">
              <a:latin typeface="Franklin Gothic Medium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Franklin Gothic Book" pitchFamily="34" charset="0"/>
              </a:rPr>
              <a:t>Identify and communicate a mastery outcome. Mastery outcome should specify what students should know and be able to do and it should be measurable.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2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i="1" dirty="0">
                <a:latin typeface="Franklin Gothic Medium" pitchFamily="34" charset="0"/>
              </a:rPr>
              <a:t>Watch Mock Pre-Conference</a:t>
            </a:r>
            <a:r>
              <a:rPr lang="en-US" sz="3200" i="1" dirty="0" smtClean="0">
                <a:latin typeface="Franklin Gothic Medium" pitchFamily="34" charset="0"/>
              </a:rPr>
              <a:t>:</a:t>
            </a:r>
            <a:endParaRPr lang="en-US" sz="3200" i="1" dirty="0" smtClean="0">
              <a:latin typeface="Franklin Gothic Book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b="1" dirty="0" smtClean="0">
                <a:latin typeface="Franklin Gothic Book" pitchFamily="34" charset="0"/>
              </a:rPr>
              <a:t>Write </a:t>
            </a:r>
            <a:r>
              <a:rPr lang="en-US" sz="3200" b="1" dirty="0">
                <a:latin typeface="Franklin Gothic Book" pitchFamily="34" charset="0"/>
              </a:rPr>
              <a:t>down the key questions or comments that Michelle (principal) makes while talking with John (teacher).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8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http://heartoftpep.wikispaces.com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916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Debrief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49896"/>
            <a:ext cx="7583487" cy="4387834"/>
          </a:xfrm>
        </p:spPr>
        <p:txBody>
          <a:bodyPr>
            <a:normAutofit/>
          </a:bodyPr>
          <a:lstStyle/>
          <a:p>
            <a:pPr marL="619125" indent="-457200">
              <a:buFont typeface="Arial" pitchFamily="34" charset="0"/>
              <a:buChar char="•"/>
            </a:pPr>
            <a:r>
              <a:rPr lang="en-US" sz="3400" b="1" dirty="0" smtClean="0">
                <a:latin typeface="Franklin Gothic Book" pitchFamily="34" charset="0"/>
              </a:rPr>
              <a:t>Review your notes</a:t>
            </a:r>
          </a:p>
          <a:p>
            <a:pPr marL="619125" indent="-457200">
              <a:buFont typeface="Arial" pitchFamily="34" charset="0"/>
              <a:buChar char="•"/>
            </a:pPr>
            <a:r>
              <a:rPr lang="en-US" sz="3400" b="1" dirty="0" smtClean="0">
                <a:latin typeface="Franklin Gothic Book" pitchFamily="34" charset="0"/>
              </a:rPr>
              <a:t>In your own words, </a:t>
            </a:r>
            <a:r>
              <a:rPr lang="en-US" sz="3400" b="1" dirty="0" smtClean="0">
                <a:latin typeface="Franklin Gothic Book" pitchFamily="34" charset="0"/>
              </a:rPr>
              <a:t>label </a:t>
            </a:r>
            <a:r>
              <a:rPr lang="en-US" sz="3400" b="1" dirty="0">
                <a:latin typeface="Franklin Gothic Book" pitchFamily="34" charset="0"/>
              </a:rPr>
              <a:t>all of the steps </a:t>
            </a:r>
            <a:r>
              <a:rPr lang="en-US" sz="3400" b="1" dirty="0" smtClean="0">
                <a:latin typeface="Franklin Gothic Book" pitchFamily="34" charset="0"/>
              </a:rPr>
              <a:t>in the pre-conference in </a:t>
            </a:r>
            <a:r>
              <a:rPr lang="en-US" sz="3400" b="1" dirty="0">
                <a:latin typeface="Franklin Gothic Book" pitchFamily="34" charset="0"/>
              </a:rPr>
              <a:t>your own words.</a:t>
            </a:r>
          </a:p>
        </p:txBody>
      </p:sp>
    </p:spTree>
    <p:extLst>
      <p:ext uri="{BB962C8B-B14F-4D97-AF65-F5344CB8AC3E}">
        <p14:creationId xmlns:p14="http://schemas.microsoft.com/office/powerpoint/2010/main" val="162009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Pre-Conference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94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792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>John’s Post Conference Lever</a:t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dirty="0" smtClean="0">
                <a:latin typeface="Franklin Gothic Medium" pitchFamily="34" charset="0"/>
              </a:rPr>
              <a:t/>
            </a:r>
            <a:br>
              <a:rPr lang="en-US" sz="4000" dirty="0" smtClean="0">
                <a:latin typeface="Franklin Gothic Medium" pitchFamily="34" charset="0"/>
              </a:rPr>
            </a:br>
            <a:r>
              <a:rPr lang="en-US" sz="4000" b="1" dirty="0" smtClean="0">
                <a:latin typeface="Franklin Gothic Book" pitchFamily="34" charset="0"/>
              </a:rPr>
              <a:t>Pacing – Warm Up is used to get students working immediately upon entering the classroom and begin launching main portion of lesson related to learning outcome within 5-10 minutes of the start of the period.</a:t>
            </a:r>
            <a:br>
              <a:rPr lang="en-US" sz="4000" b="1" dirty="0" smtClean="0">
                <a:latin typeface="Franklin Gothic Book" pitchFamily="34" charset="0"/>
              </a:rPr>
            </a:br>
            <a:endParaRPr lang="en-US" sz="40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42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Post-conference Video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i="1" dirty="0">
                <a:latin typeface="Franklin Gothic Medium" pitchFamily="34" charset="0"/>
              </a:rPr>
              <a:t>Watch Mock Post-Conference: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600" dirty="0">
                <a:latin typeface="Franklin Gothic Book" pitchFamily="34" charset="0"/>
              </a:rPr>
              <a:t>Write down the key questions or comments that Michelle (principal) makes while talking with John (teacher).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Debrief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2575" lvl="1" indent="-282575">
              <a:spcBef>
                <a:spcPts val="2000"/>
              </a:spcBef>
            </a:pPr>
            <a:r>
              <a:rPr lang="en-US" sz="3600" dirty="0" smtClean="0">
                <a:latin typeface="Franklin Gothic Book" pitchFamily="34" charset="0"/>
              </a:rPr>
              <a:t>Review your notes</a:t>
            </a:r>
          </a:p>
          <a:p>
            <a:pPr marL="342900" lvl="1" indent="-342900">
              <a:spcBef>
                <a:spcPts val="2000"/>
              </a:spcBef>
            </a:pPr>
            <a:r>
              <a:rPr lang="en-US" sz="3600" dirty="0" smtClean="0">
                <a:latin typeface="Franklin Gothic Book" pitchFamily="34" charset="0"/>
              </a:rPr>
              <a:t>In your own words, </a:t>
            </a:r>
            <a:r>
              <a:rPr lang="en-US" sz="3600" dirty="0" smtClean="0">
                <a:latin typeface="Franklin Gothic Book" pitchFamily="34" charset="0"/>
              </a:rPr>
              <a:t>label </a:t>
            </a:r>
            <a:r>
              <a:rPr lang="en-US" sz="3600" dirty="0">
                <a:latin typeface="Franklin Gothic Book" pitchFamily="34" charset="0"/>
              </a:rPr>
              <a:t>all of the </a:t>
            </a:r>
            <a:r>
              <a:rPr lang="en-US" sz="3600" dirty="0" smtClean="0">
                <a:latin typeface="Franklin Gothic Book" pitchFamily="34" charset="0"/>
              </a:rPr>
              <a:t>steps in the post-observation process</a:t>
            </a:r>
            <a:endParaRPr lang="en-US" sz="3600" dirty="0">
              <a:latin typeface="Franklin Gothic Book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48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Post-Conference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64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Process Essentials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227" y="1868556"/>
            <a:ext cx="7746724" cy="41691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Review the Process Essentials handout </a:t>
            </a:r>
          </a:p>
          <a:p>
            <a:pPr lvl="0"/>
            <a:r>
              <a:rPr lang="en-US" sz="2800" u="sng" dirty="0" smtClean="0"/>
              <a:t>Evaluators:</a:t>
            </a:r>
            <a:r>
              <a:rPr lang="en-US" sz="2800" dirty="0" smtClean="0"/>
              <a:t>  Which of these do you already do?  Which </a:t>
            </a:r>
            <a:r>
              <a:rPr lang="en-US" sz="2800" dirty="0"/>
              <a:t>of the steps would most enhance the quality of your feedback during conferences? </a:t>
            </a:r>
          </a:p>
          <a:p>
            <a:r>
              <a:rPr lang="en-US" sz="2800" u="sng" dirty="0" err="1" smtClean="0"/>
              <a:t>Evaluatees</a:t>
            </a:r>
            <a:r>
              <a:rPr lang="en-US" sz="2800" u="sng" dirty="0" smtClean="0"/>
              <a:t>:</a:t>
            </a:r>
            <a:r>
              <a:rPr lang="en-US" sz="2800" dirty="0" smtClean="0"/>
              <a:t>  Which process essential would most impact your learning?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40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533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Apply principles of learning to TPEP</a:t>
            </a:r>
          </a:p>
          <a:p>
            <a:r>
              <a:rPr lang="en-US" sz="2800" dirty="0" smtClean="0"/>
              <a:t>Identify the steps in a learning centered pre and post conference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Analyze a lesson and identify effective levers </a:t>
            </a:r>
          </a:p>
          <a:p>
            <a:r>
              <a:rPr lang="en-US" sz="2800" dirty="0" smtClean="0"/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Observe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Observe this lesson</a:t>
            </a:r>
          </a:p>
          <a:p>
            <a:r>
              <a:rPr lang="en-US" sz="3200" b="1" dirty="0" smtClean="0"/>
              <a:t>Take literal, descriptive notes. </a:t>
            </a:r>
          </a:p>
          <a:p>
            <a:pPr lvl="1"/>
            <a:r>
              <a:rPr lang="en-US" sz="2800" b="1" dirty="0" smtClean="0"/>
              <a:t>What are students doing and saying</a:t>
            </a:r>
          </a:p>
          <a:p>
            <a:pPr lvl="1"/>
            <a:r>
              <a:rPr lang="en-US" b="1" dirty="0" smtClean="0"/>
              <a:t>What is the teacher doing and saying</a:t>
            </a:r>
            <a:endParaRPr lang="en-US" sz="2800" b="1" dirty="0" smtClean="0"/>
          </a:p>
          <a:p>
            <a:r>
              <a:rPr lang="en-US" sz="3200" b="1" dirty="0" smtClean="0"/>
              <a:t>Be prepared to identify a lever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62276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</a:p>
          <a:p>
            <a:r>
              <a:rPr lang="en-US" dirty="0" smtClean="0"/>
              <a:t>Framing</a:t>
            </a:r>
          </a:p>
          <a:p>
            <a:r>
              <a:rPr lang="en-US" dirty="0" smtClean="0"/>
              <a:t>Pre and Post Conference Overview</a:t>
            </a:r>
          </a:p>
          <a:p>
            <a:r>
              <a:rPr lang="en-US" dirty="0" smtClean="0"/>
              <a:t>Effective Levers</a:t>
            </a:r>
          </a:p>
          <a:p>
            <a:r>
              <a:rPr lang="en-US" dirty="0" smtClean="0"/>
              <a:t>Continuum of Interaction</a:t>
            </a:r>
          </a:p>
          <a:p>
            <a:r>
              <a:rPr lang="en-US" dirty="0" smtClean="0"/>
              <a:t>Wrap Up – Feedback Survey/Clock Hours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3514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with a partner</a:t>
            </a:r>
          </a:p>
          <a:p>
            <a:r>
              <a:rPr lang="en-US" dirty="0" smtClean="0"/>
              <a:t>What level were you select?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893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Questions </a:t>
            </a:r>
            <a:r>
              <a:rPr lang="en-US" b="1" i="1" dirty="0" smtClean="0"/>
              <a:t>Related to </a:t>
            </a:r>
            <a:r>
              <a:rPr lang="en-US" b="1" i="1" dirty="0" smtClean="0"/>
              <a:t>Lever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</a:t>
            </a:r>
            <a:r>
              <a:rPr lang="en-US" sz="2800" dirty="0" smtClean="0"/>
              <a:t>questions would you ask this teacher to focus the conversation on the lever?</a:t>
            </a:r>
          </a:p>
          <a:p>
            <a:r>
              <a:rPr lang="en-US" sz="2800" dirty="0" smtClean="0"/>
              <a:t>How would you ask this teacher to practice the new skill during the post-observation conference?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3580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Group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796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75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Apply principles of learning to TPEP</a:t>
            </a:r>
          </a:p>
          <a:p>
            <a:r>
              <a:rPr lang="en-US" sz="2800" dirty="0" smtClean="0"/>
              <a:t>Identify the steps in a learning centered pre and post conference</a:t>
            </a:r>
          </a:p>
          <a:p>
            <a:r>
              <a:rPr lang="en-US" sz="2800" dirty="0" smtClean="0"/>
              <a:t>Analyze a lesson and identify effective levers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your playing card</a:t>
            </a:r>
          </a:p>
          <a:p>
            <a:r>
              <a:rPr lang="en-US" dirty="0" smtClean="0"/>
              <a:t>Find others with the same number</a:t>
            </a:r>
          </a:p>
          <a:p>
            <a:r>
              <a:rPr lang="en-US" dirty="0" smtClean="0"/>
              <a:t>Sit together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067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b="1" i="1" dirty="0" smtClean="0"/>
              <a:t>Teacher Supervision that Improves Student Learning</a:t>
            </a:r>
            <a:r>
              <a:rPr lang="en-US" i="1" dirty="0" smtClean="0"/>
              <a:t> </a:t>
            </a:r>
            <a:r>
              <a:rPr lang="en-US" dirty="0" smtClean="0"/>
              <a:t>by Laura Lipton and Bruce Wellman from Washington Principal</a:t>
            </a:r>
          </a:p>
          <a:p>
            <a:r>
              <a:rPr lang="en-US" dirty="0" smtClean="0"/>
              <a:t>Everyone reads pages 8, 10 and first part of 12, plus assigned stance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nderline key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94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minutes</a:t>
            </a:r>
          </a:p>
          <a:p>
            <a:r>
              <a:rPr lang="en-US" dirty="0" smtClean="0"/>
              <a:t>Record </a:t>
            </a:r>
            <a:r>
              <a:rPr lang="en-US" dirty="0"/>
              <a:t>definition for topic in 1 or 2 sentences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5897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dirty="0" smtClean="0"/>
              <a:t>minutes</a:t>
            </a:r>
          </a:p>
          <a:p>
            <a:r>
              <a:rPr lang="en-US" dirty="0" smtClean="0"/>
              <a:t>Add three key ideas from the text related to the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50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dirty="0" smtClean="0"/>
              <a:t>minutes</a:t>
            </a:r>
          </a:p>
          <a:p>
            <a:r>
              <a:rPr lang="en-US" dirty="0" smtClean="0"/>
              <a:t>Provide an example for the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296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Apply principles of learning to TPEP</a:t>
            </a:r>
          </a:p>
          <a:p>
            <a:r>
              <a:rPr lang="en-US" sz="2800" dirty="0" smtClean="0"/>
              <a:t>Identify the steps in a learning centered pre and post conference</a:t>
            </a:r>
          </a:p>
          <a:p>
            <a:r>
              <a:rPr lang="en-US" sz="2800" dirty="0" smtClean="0"/>
              <a:t>Analyze a lesson and identify effective levers </a:t>
            </a:r>
          </a:p>
          <a:p>
            <a:r>
              <a:rPr lang="en-US" sz="2800" dirty="0" smtClean="0"/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527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Applications/Connections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dirty="0" smtClean="0"/>
              <a:t>minutes</a:t>
            </a:r>
          </a:p>
          <a:p>
            <a:r>
              <a:rPr lang="en-US" dirty="0" smtClean="0"/>
              <a:t>Record applications/connections to your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67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resonated with you?</a:t>
            </a:r>
          </a:p>
          <a:p>
            <a:r>
              <a:rPr lang="en-US" dirty="0" smtClean="0"/>
              <a:t>How did this protocol support our learning?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0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49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Apply principles of learning to TPEP</a:t>
            </a:r>
          </a:p>
          <a:p>
            <a:r>
              <a:rPr lang="en-US" sz="2800" dirty="0" smtClean="0"/>
              <a:t>Identify the steps in a learning centered pre and post conference</a:t>
            </a:r>
          </a:p>
          <a:p>
            <a:r>
              <a:rPr lang="en-US" sz="2800" dirty="0" smtClean="0"/>
              <a:t>Analyze a lesson and identify effective levers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ecord evidence of each stance. What did Michelle say and do? How did John respond?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9973" r="19973"/>
          <a:stretch>
            <a:fillRect/>
          </a:stretch>
        </p:blipFill>
        <p:spPr>
          <a:xfrm>
            <a:off x="4648200" y="1371169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8706921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33247" y="2079084"/>
            <a:ext cx="4038600" cy="323163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Each group member shares the assigned stance and the examples observed in the video.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79" y="1600201"/>
            <a:ext cx="3996933" cy="395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4522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Group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2531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1014"/>
            <a:ext cx="8229600" cy="356514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Consider our learning today</a:t>
            </a:r>
          </a:p>
          <a:p>
            <a:r>
              <a:rPr lang="en-US" sz="2800" dirty="0" smtClean="0"/>
              <a:t>Summarize a key </a:t>
            </a:r>
            <a:r>
              <a:rPr lang="en-US" sz="2800" smtClean="0"/>
              <a:t>take away in </a:t>
            </a:r>
            <a:r>
              <a:rPr lang="en-US" sz="2800" dirty="0" smtClean="0"/>
              <a:t>140 characters (including all space and punctuation) or less.</a:t>
            </a:r>
          </a:p>
          <a:p>
            <a:r>
              <a:rPr lang="en-US" sz="2800" dirty="0" smtClean="0"/>
              <a:t>Be ready to share </a:t>
            </a:r>
          </a:p>
          <a:p>
            <a:r>
              <a:rPr lang="en-US" sz="2800" dirty="0" smtClean="0"/>
              <a:t>Use </a:t>
            </a:r>
            <a:r>
              <a:rPr lang="en-US" sz="2800" dirty="0" err="1" smtClean="0"/>
              <a:t>hashtag</a:t>
            </a:r>
            <a:r>
              <a:rPr lang="en-US" sz="2800" dirty="0" smtClean="0"/>
              <a:t> #</a:t>
            </a:r>
            <a:r>
              <a:rPr lang="en-US" sz="2800" dirty="0" err="1" smtClean="0"/>
              <a:t>WaEdChat</a:t>
            </a:r>
            <a:r>
              <a:rPr lang="en-US" sz="2800" dirty="0" smtClean="0"/>
              <a:t> on Twitter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158" y="46414"/>
            <a:ext cx="51308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78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Please!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take a few minutes to complete this survey</a:t>
            </a:r>
          </a:p>
          <a:p>
            <a:r>
              <a:rPr lang="en-US" dirty="0"/>
              <a:t>https://</a:t>
            </a:r>
            <a:r>
              <a:rPr lang="en-US" dirty="0" err="1"/>
              <a:t>www.surveymonkey.com</a:t>
            </a:r>
            <a:r>
              <a:rPr lang="en-US" dirty="0"/>
              <a:t>/s/</a:t>
            </a:r>
            <a:r>
              <a:rPr lang="en-US" dirty="0" err="1"/>
              <a:t>heartoftpep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620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Contact 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b="1" dirty="0">
                <a:solidFill>
                  <a:srgbClr val="000000"/>
                </a:solidFill>
              </a:rPr>
              <a:t>Michelle </a:t>
            </a:r>
            <a:r>
              <a:rPr lang="en-US" b="1" dirty="0" smtClean="0">
                <a:solidFill>
                  <a:srgbClr val="000000"/>
                </a:solidFill>
              </a:rPr>
              <a:t>Lewis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b="1" dirty="0" smtClean="0"/>
              <a:t>Director of Professional Growth and Evaluation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b="1" dirty="0" smtClean="0"/>
              <a:t>Puget </a:t>
            </a:r>
            <a:r>
              <a:rPr lang="en-US" b="1" dirty="0"/>
              <a:t>Sound Educational Service District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b="1" dirty="0">
                <a:hlinkClick r:id="rId3"/>
              </a:rPr>
              <a:t>mlewis@psesd.org</a:t>
            </a:r>
            <a:endParaRPr lang="en-US" b="1" dirty="0"/>
          </a:p>
          <a:p>
            <a:pPr marL="0" indent="0">
              <a:lnSpc>
                <a:spcPct val="60000"/>
              </a:lnSpc>
              <a:buNone/>
            </a:pP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60000"/>
              </a:lnSpc>
              <a:buNone/>
            </a:pPr>
            <a:r>
              <a:rPr lang="en-US" b="1" dirty="0" smtClean="0"/>
              <a:t>John </a:t>
            </a:r>
            <a:r>
              <a:rPr lang="en-US" b="1" dirty="0" err="1" smtClean="0"/>
              <a:t>Hellwich</a:t>
            </a:r>
            <a:r>
              <a:rPr lang="en-US" b="1" dirty="0" smtClean="0"/>
              <a:t>,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1" dirty="0" smtClean="0"/>
              <a:t>Director of Teaching and Learning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1" dirty="0" smtClean="0"/>
              <a:t>Sumner School District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1" dirty="0" smtClean="0">
                <a:hlinkClick r:id="rId4"/>
              </a:rPr>
              <a:t>John_Hellwich@sumnersd.org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9033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AWSP Criteria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800" dirty="0" smtClean="0">
                <a:latin typeface="Franklin Gothic Medium" pitchFamily="34" charset="0"/>
              </a:rPr>
              <a:t>Component 5.1 –Monitors Instruction and Assessment Practices</a:t>
            </a:r>
          </a:p>
          <a:p>
            <a:pPr>
              <a:buNone/>
            </a:pPr>
            <a:endParaRPr lang="en-US" sz="2400" dirty="0">
              <a:latin typeface="Franklin Gothic Medium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Franklin Gothic Medium" pitchFamily="34" charset="0"/>
              </a:rPr>
              <a:t>Level 3:  Proficient:  </a:t>
            </a:r>
            <a:r>
              <a:rPr lang="en-US" sz="2400" i="1" dirty="0"/>
              <a:t>Develops and uses observable systems and routines for monitoring instruction and assessment; uses data consistently to provide staff meaningful, personal feedback that is effective for improving instruction and assessment </a:t>
            </a:r>
            <a:r>
              <a:rPr lang="en-US" sz="2400" i="1" dirty="0" smtClean="0"/>
              <a:t>practice</a:t>
            </a:r>
            <a:endParaRPr lang="en-US" sz="2400" i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12555" b="12555"/>
          <a:stretch>
            <a:fillRect/>
          </a:stretch>
        </p:blipFill>
        <p:spPr>
          <a:xfrm>
            <a:off x="5384568" y="2311781"/>
            <a:ext cx="3302232" cy="3228302"/>
          </a:xfrm>
        </p:spPr>
      </p:pic>
    </p:spTree>
    <p:extLst>
      <p:ext uri="{BB962C8B-B14F-4D97-AF65-F5344CB8AC3E}">
        <p14:creationId xmlns:p14="http://schemas.microsoft.com/office/powerpoint/2010/main" val="206569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Outcomes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Apply principles of learning to TPEP</a:t>
            </a:r>
          </a:p>
          <a:p>
            <a:r>
              <a:rPr lang="en-US" sz="2800" dirty="0" smtClean="0"/>
              <a:t>Identify the steps in a learning centered pre and post conference</a:t>
            </a:r>
          </a:p>
          <a:p>
            <a:r>
              <a:rPr lang="en-US" sz="2800" dirty="0" smtClean="0"/>
              <a:t>Analyze a lesson and identify effective levers </a:t>
            </a:r>
          </a:p>
          <a:p>
            <a:r>
              <a:rPr lang="en-US" sz="2800" dirty="0" smtClean="0"/>
              <a:t>Analyze a learning focused conference using the frame of the continuum of interaction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Assumptions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Teachers practice improves with on-going feedback</a:t>
            </a:r>
          </a:p>
          <a:p>
            <a:r>
              <a:rPr lang="en-US" b="1" dirty="0" smtClean="0"/>
              <a:t>Feedback is best delivered in bite size bits </a:t>
            </a:r>
          </a:p>
          <a:p>
            <a:r>
              <a:rPr lang="en-US" b="1" dirty="0" smtClean="0"/>
              <a:t>Opportunities to practice and apply skill are critical to changing practice</a:t>
            </a:r>
          </a:p>
          <a:p>
            <a:r>
              <a:rPr lang="en-US" b="1" dirty="0"/>
              <a:t>Immediate application and follow-up is </a:t>
            </a:r>
            <a:r>
              <a:rPr lang="en-US" b="1" dirty="0" smtClean="0"/>
              <a:t>essential</a:t>
            </a:r>
          </a:p>
          <a:p>
            <a:r>
              <a:rPr lang="en-US" b="1" dirty="0"/>
              <a:t>Self-Assessment is at the heart of learning </a:t>
            </a:r>
            <a:r>
              <a:rPr lang="en-US" b="1" dirty="0" smtClean="0"/>
              <a:t>process</a:t>
            </a:r>
          </a:p>
          <a:p>
            <a:r>
              <a:rPr lang="en-US" b="1" dirty="0" smtClean="0"/>
              <a:t>“Learning is done by the learner.”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4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your playing card</a:t>
            </a:r>
          </a:p>
          <a:p>
            <a:r>
              <a:rPr lang="en-US" dirty="0" smtClean="0"/>
              <a:t>Find other three people in the room with the same number on their playing card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784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 one selection to each team member</a:t>
            </a:r>
          </a:p>
          <a:p>
            <a:r>
              <a:rPr lang="en-US" dirty="0" smtClean="0"/>
              <a:t>Take 15 minutes to read and prepare a summary of how the article addresses one or more of the assumptions</a:t>
            </a:r>
          </a:p>
          <a:p>
            <a:r>
              <a:rPr lang="en-US" dirty="0" smtClean="0"/>
              <a:t>Be prepared to share summary with teammates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333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31639</TotalTime>
  <Words>1146</Words>
  <Application>Microsoft Macintosh PowerPoint</Application>
  <PresentationFormat>On-screen Show (4:3)</PresentationFormat>
  <Paragraphs>252</Paragraphs>
  <Slides>49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The Heart of TPEP: Learning Centered Conferencing </vt:lpstr>
      <vt:lpstr>Today’s Materials</vt:lpstr>
      <vt:lpstr>Agenda</vt:lpstr>
      <vt:lpstr>Outcomes</vt:lpstr>
      <vt:lpstr>AWSP Criteria 5</vt:lpstr>
      <vt:lpstr>Outcomes</vt:lpstr>
      <vt:lpstr>Assumptions</vt:lpstr>
      <vt:lpstr>Groups</vt:lpstr>
      <vt:lpstr>Jigsaw Reading</vt:lpstr>
      <vt:lpstr>Sharing</vt:lpstr>
      <vt:lpstr>Reflection</vt:lpstr>
      <vt:lpstr>Break</vt:lpstr>
      <vt:lpstr>Outcomes</vt:lpstr>
      <vt:lpstr>Pre Conference</vt:lpstr>
      <vt:lpstr>What makes a good lever?</vt:lpstr>
      <vt:lpstr>Is it a lever?</vt:lpstr>
      <vt:lpstr>Lesson Plan</vt:lpstr>
      <vt:lpstr>     Pre Conference Lever     </vt:lpstr>
      <vt:lpstr>Video</vt:lpstr>
      <vt:lpstr>Debrief</vt:lpstr>
      <vt:lpstr>Steps in Pre-Conference</vt:lpstr>
      <vt:lpstr> John’s Post Conference Lever  Pacing – Warm Up is used to get students working immediately upon entering the classroom and begin launching main portion of lesson related to learning outcome within 5-10 minutes of the start of the period. </vt:lpstr>
      <vt:lpstr>Post-conference Video</vt:lpstr>
      <vt:lpstr>Debrief</vt:lpstr>
      <vt:lpstr>Steps in Post-Conference</vt:lpstr>
      <vt:lpstr>Process Essentials</vt:lpstr>
      <vt:lpstr>Break</vt:lpstr>
      <vt:lpstr>Outcomes</vt:lpstr>
      <vt:lpstr>Observe</vt:lpstr>
      <vt:lpstr>Lever</vt:lpstr>
      <vt:lpstr>Questions Related to Lever</vt:lpstr>
      <vt:lpstr>Whole Group Debrief</vt:lpstr>
      <vt:lpstr>Break</vt:lpstr>
      <vt:lpstr>Outcomes</vt:lpstr>
      <vt:lpstr>Group</vt:lpstr>
      <vt:lpstr>Anchor Reading</vt:lpstr>
      <vt:lpstr>Definition</vt:lpstr>
      <vt:lpstr>Key idea</vt:lpstr>
      <vt:lpstr>Example</vt:lpstr>
      <vt:lpstr>Applications/Connections</vt:lpstr>
      <vt:lpstr>Debrief</vt:lpstr>
      <vt:lpstr>Break</vt:lpstr>
      <vt:lpstr>Outcomes</vt:lpstr>
      <vt:lpstr>Video</vt:lpstr>
      <vt:lpstr>Discuss</vt:lpstr>
      <vt:lpstr>Whole Group Discussion</vt:lpstr>
      <vt:lpstr>PowerPoint Presentation</vt:lpstr>
      <vt:lpstr>Feedback Please!</vt:lpstr>
      <vt:lpstr>Contact Us</vt:lpstr>
    </vt:vector>
  </TitlesOfParts>
  <Company>PSESD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Launching the New Evaluation System</dc:title>
  <dc:creator>Michelle Lewis</dc:creator>
  <cp:lastModifiedBy>psesd</cp:lastModifiedBy>
  <cp:revision>137</cp:revision>
  <dcterms:created xsi:type="dcterms:W3CDTF">2013-07-30T22:27:21Z</dcterms:created>
  <dcterms:modified xsi:type="dcterms:W3CDTF">2014-02-11T00:35:14Z</dcterms:modified>
</cp:coreProperties>
</file>